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2B19-803F-478E-987C-CA3F552F27AB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4837-9835-41DD-99FA-B5CE168B6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Acid/Base Titration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153400" cy="2286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Purpose- to find the concentration of four </a:t>
            </a:r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samples, by titrating them with 0.100M </a:t>
            </a:r>
            <a:r>
              <a:rPr lang="en-US" dirty="0" err="1" smtClean="0">
                <a:solidFill>
                  <a:srgbClr val="FF0000"/>
                </a:solidFill>
              </a:rPr>
              <a:t>NaOH</a:t>
            </a:r>
            <a:r>
              <a:rPr lang="en-US" dirty="0" smtClean="0">
                <a:solidFill>
                  <a:srgbClr val="FF0000"/>
                </a:solidFill>
              </a:rPr>
              <a:t> Solution(titrant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Titration Curve- graph of pH vs. volume of titrant added.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Equivalence pt.-  moles acid = moles base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Indicator- a substance that changes color at a specific pH</a:t>
            </a:r>
            <a:b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End Point-when the indicator changes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colo.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http://chemwiki.ucdavis.edu/@api/deki/files/24240/sasb2.gif?size=bestfit&amp;width=384&amp;height=270&amp;revision=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8679"/>
            <a:ext cx="6324600" cy="444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3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sz="4800" u="sng" dirty="0" smtClean="0"/>
              <a:t>Materials</a:t>
            </a:r>
            <a:r>
              <a:rPr lang="en-US" sz="48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buret</a:t>
            </a:r>
            <a:r>
              <a:rPr lang="en-US" dirty="0" smtClean="0"/>
              <a:t>, </a:t>
            </a:r>
            <a:r>
              <a:rPr lang="en-US" dirty="0" err="1" smtClean="0"/>
              <a:t>buret</a:t>
            </a:r>
            <a:r>
              <a:rPr lang="en-US" dirty="0" smtClean="0"/>
              <a:t> clamp, ring stand, funnel, 250 ml Erlenmeyer flask, large beaker, small beaker</a:t>
            </a:r>
            <a:br>
              <a:rPr lang="en-US" dirty="0" smtClean="0"/>
            </a:br>
            <a:endParaRPr lang="en-US" dirty="0" smtClean="0"/>
          </a:p>
          <a:p>
            <a:r>
              <a:rPr lang="en-US" sz="4400" u="sng" dirty="0" smtClean="0"/>
              <a:t>Reagents</a:t>
            </a:r>
            <a:r>
              <a:rPr lang="en-US" dirty="0" smtClean="0"/>
              <a:t>-Unknown </a:t>
            </a:r>
            <a:r>
              <a:rPr lang="en-US" dirty="0" err="1" smtClean="0"/>
              <a:t>HCl</a:t>
            </a:r>
            <a:r>
              <a:rPr lang="en-US" dirty="0" smtClean="0"/>
              <a:t> samples, 0.100 M </a:t>
            </a:r>
            <a:r>
              <a:rPr lang="en-US" dirty="0" err="1" smtClean="0"/>
              <a:t>NaOH</a:t>
            </a:r>
            <a:r>
              <a:rPr lang="en-US" dirty="0" smtClean="0"/>
              <a:t> titrant, phenolphthalein indicator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7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Preparing the </a:t>
            </a:r>
            <a:r>
              <a:rPr lang="en-US" b="1" u="sng" dirty="0" err="1" smtClean="0"/>
              <a:t>NaOH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Titrant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410200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Step1</a:t>
            </a:r>
            <a:r>
              <a:rPr lang="en-US" sz="2400" b="1" dirty="0" smtClean="0">
                <a:solidFill>
                  <a:schemeClr val="tx1"/>
                </a:solidFill>
              </a:rPr>
              <a:t>:  Wash and rinse all glassware with soap, tap water, distilled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    (or deionized) water.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Step2</a:t>
            </a:r>
            <a:r>
              <a:rPr lang="en-US" sz="2400" b="1" dirty="0" smtClean="0">
                <a:solidFill>
                  <a:schemeClr val="tx1"/>
                </a:solidFill>
              </a:rPr>
              <a:t>:  Set up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in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clamp.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Step3</a:t>
            </a:r>
            <a:r>
              <a:rPr lang="en-US" sz="2400" b="1" dirty="0" smtClean="0">
                <a:solidFill>
                  <a:schemeClr val="tx1"/>
                </a:solidFill>
              </a:rPr>
              <a:t>:  Flush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with two rinses of distilled water.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Step4</a:t>
            </a:r>
            <a:r>
              <a:rPr lang="en-US" sz="2400" b="1" dirty="0" smtClean="0">
                <a:solidFill>
                  <a:schemeClr val="tx1"/>
                </a:solidFill>
              </a:rPr>
              <a:t>:  Using a small beaker and funnel, flush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w/ two rinses </a:t>
            </a:r>
            <a:r>
              <a:rPr lang="en-US" sz="2400" b="1" dirty="0" err="1" smtClean="0">
                <a:solidFill>
                  <a:schemeClr val="tx1"/>
                </a:solidFill>
              </a:rPr>
              <a:t>NaOH</a:t>
            </a:r>
            <a:r>
              <a:rPr lang="en-US" sz="2400" b="1" dirty="0" smtClean="0">
                <a:solidFill>
                  <a:schemeClr val="tx1"/>
                </a:solidFill>
              </a:rPr>
              <a:t> titrant solution.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Step5</a:t>
            </a:r>
            <a:r>
              <a:rPr lang="en-US" sz="2400" b="1" dirty="0" smtClean="0">
                <a:solidFill>
                  <a:schemeClr val="tx1"/>
                </a:solidFill>
              </a:rPr>
              <a:t>:  Fill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with titrant.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Step6</a:t>
            </a:r>
            <a:r>
              <a:rPr lang="en-US" sz="2400" b="1" dirty="0" smtClean="0">
                <a:solidFill>
                  <a:schemeClr val="tx1"/>
                </a:solidFill>
              </a:rPr>
              <a:t>:  Open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valve fully, until all air pockets are dispelled 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  from the tip of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Step7</a:t>
            </a:r>
            <a:r>
              <a:rPr lang="en-US" sz="2400" b="1" dirty="0" smtClean="0">
                <a:solidFill>
                  <a:schemeClr val="tx1"/>
                </a:solidFill>
              </a:rPr>
              <a:t>:  Fill the </a:t>
            </a:r>
            <a:r>
              <a:rPr lang="en-US" sz="2400" b="1" dirty="0" err="1" smtClean="0">
                <a:solidFill>
                  <a:schemeClr val="tx1"/>
                </a:solidFill>
              </a:rPr>
              <a:t>buret</a:t>
            </a:r>
            <a:r>
              <a:rPr lang="en-US" sz="2400" b="1" dirty="0" smtClean="0">
                <a:solidFill>
                  <a:schemeClr val="tx1"/>
                </a:solidFill>
              </a:rPr>
              <a:t> with titrant between 0.00 mL and 1.00 </a:t>
            </a:r>
            <a:r>
              <a:rPr lang="en-US" sz="2400" b="1" dirty="0" err="1" smtClean="0">
                <a:solidFill>
                  <a:schemeClr val="tx1"/>
                </a:solidFill>
              </a:rPr>
              <a:t>mL.</a:t>
            </a:r>
            <a:r>
              <a:rPr lang="en-US" sz="2400" b="1" dirty="0" smtClean="0">
                <a:solidFill>
                  <a:schemeClr val="tx1"/>
                </a:solidFill>
              </a:rPr>
              <a:t>  Remove funnel, Record this as “Initial Volume of Titrant”: in the data table.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Titrating Acid Sample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Step1</a:t>
            </a:r>
            <a:r>
              <a:rPr lang="en-US" dirty="0" smtClean="0"/>
              <a:t>:  </a:t>
            </a:r>
            <a:r>
              <a:rPr lang="en-US" dirty="0"/>
              <a:t>To a clean, dry </a:t>
            </a:r>
            <a:r>
              <a:rPr lang="en-US" dirty="0" err="1"/>
              <a:t>erlenmeyer</a:t>
            </a:r>
            <a:r>
              <a:rPr lang="en-US" dirty="0"/>
              <a:t> flask, add </a:t>
            </a:r>
            <a:r>
              <a:rPr lang="en-US" dirty="0" smtClean="0"/>
              <a:t>10-15 </a:t>
            </a:r>
            <a:r>
              <a:rPr lang="en-US" dirty="0"/>
              <a:t>mL of unknown acid </a:t>
            </a:r>
            <a:r>
              <a:rPr lang="en-US" dirty="0" smtClean="0"/>
              <a:t>sample, record the volume of acid to nearest 0.1 mL(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smtClean="0"/>
              <a:t>).</a:t>
            </a:r>
          </a:p>
          <a:p>
            <a:r>
              <a:rPr lang="en-US" u="sng" dirty="0" smtClean="0"/>
              <a:t>Step2</a:t>
            </a:r>
            <a:r>
              <a:rPr lang="en-US" dirty="0" smtClean="0"/>
              <a:t>:  dilute the sample to  </a:t>
            </a:r>
            <a:r>
              <a:rPr lang="en-US" dirty="0"/>
              <a:t>100 </a:t>
            </a:r>
            <a:r>
              <a:rPr lang="en-US" dirty="0" err="1" smtClean="0"/>
              <a:t>mL.</a:t>
            </a:r>
            <a:endParaRPr lang="en-US" dirty="0"/>
          </a:p>
          <a:p>
            <a:r>
              <a:rPr lang="en-US" u="sng" dirty="0" smtClean="0"/>
              <a:t>Step3</a:t>
            </a:r>
            <a:r>
              <a:rPr lang="en-US" dirty="0" smtClean="0"/>
              <a:t>:  </a:t>
            </a:r>
            <a:r>
              <a:rPr lang="en-US" dirty="0"/>
              <a:t>Add 1-2 drops of phenolphthalein indicator solution to the sample.  </a:t>
            </a:r>
          </a:p>
          <a:p>
            <a:r>
              <a:rPr lang="en-US" dirty="0"/>
              <a:t>The sample is now ready to be titrated. </a:t>
            </a:r>
          </a:p>
          <a:p>
            <a:r>
              <a:rPr lang="en-US" u="sng" dirty="0" smtClean="0"/>
              <a:t>Step4</a:t>
            </a:r>
            <a:r>
              <a:rPr lang="en-US" dirty="0" smtClean="0"/>
              <a:t>:  </a:t>
            </a:r>
            <a:r>
              <a:rPr lang="en-US" dirty="0"/>
              <a:t>Titrate the sample until the endpoint of the titration is reached by the indicator </a:t>
            </a:r>
            <a:r>
              <a:rPr lang="en-US" dirty="0" smtClean="0"/>
              <a:t>change</a:t>
            </a:r>
            <a:r>
              <a:rPr lang="en-US" dirty="0"/>
              <a:t>.  Record the volume in the </a:t>
            </a:r>
            <a:r>
              <a:rPr lang="en-US" dirty="0" err="1"/>
              <a:t>buret</a:t>
            </a:r>
            <a:r>
              <a:rPr lang="en-US" dirty="0"/>
              <a:t> as “Final Volume of </a:t>
            </a:r>
            <a:r>
              <a:rPr lang="en-US" dirty="0" err="1"/>
              <a:t>Titrant</a:t>
            </a:r>
            <a:r>
              <a:rPr lang="en-US" dirty="0"/>
              <a:t>” in </a:t>
            </a:r>
            <a:r>
              <a:rPr lang="en-US" dirty="0" smtClean="0"/>
              <a:t>the data </a:t>
            </a:r>
            <a:r>
              <a:rPr lang="en-US" dirty="0"/>
              <a:t>table.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280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Acid/Base Titration</vt:lpstr>
      <vt:lpstr>Titration Curve- graph of pH vs. volume of titrant added. Equivalence pt.-  moles acid = moles base Indicator- a substance that changes color at a specific pH End Point-when the indicator changes colo.</vt:lpstr>
      <vt:lpstr>PowerPoint Presentation</vt:lpstr>
      <vt:lpstr>Preparing the NaOH Titrant</vt:lpstr>
      <vt:lpstr>Titrating Acid Sample</vt:lpstr>
    </vt:vector>
  </TitlesOfParts>
  <Company>lfisd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the NaOH Titrant</dc:title>
  <dc:creator>Roumaldo Guerrero</dc:creator>
  <cp:lastModifiedBy>Roumaldo Guerrero</cp:lastModifiedBy>
  <cp:revision>14</cp:revision>
  <dcterms:created xsi:type="dcterms:W3CDTF">2010-05-13T13:46:34Z</dcterms:created>
  <dcterms:modified xsi:type="dcterms:W3CDTF">2015-04-30T13:03:32Z</dcterms:modified>
</cp:coreProperties>
</file>